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1" r:id="rId3"/>
    <p:sldMasterId id="2147483653" r:id="rId4"/>
  </p:sldMasterIdLst>
  <p:notesMasterIdLst>
    <p:notesMasterId r:id="rId11"/>
  </p:notesMasterIdLst>
  <p:handoutMasterIdLst>
    <p:handoutMasterId r:id="rId12"/>
  </p:handoutMasterIdLst>
  <p:sldIdLst>
    <p:sldId id="333" r:id="rId5"/>
    <p:sldId id="334" r:id="rId6"/>
    <p:sldId id="336" r:id="rId7"/>
    <p:sldId id="337" r:id="rId8"/>
    <p:sldId id="338" r:id="rId9"/>
    <p:sldId id="339" r:id="rId10"/>
  </p:sldIdLst>
  <p:sldSz cx="9144000" cy="6858000" type="screen4x3"/>
  <p:notesSz cx="6669088" cy="9926638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00FF"/>
    <a:srgbClr val="0080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-84" y="-12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76"/>
        <p:guide pos="2117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26" tIns="45313" rIns="90626" bIns="45313" numCol="1" anchor="t" anchorCtr="0" compatLnSpc="1">
            <a:prstTxWarp prst="textNoShape">
              <a:avLst/>
            </a:prstTxWarp>
          </a:bodyPr>
          <a:lstStyle>
            <a:lvl1pPr defTabSz="44450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 sz="1200">
                <a:solidFill>
                  <a:srgbClr val="FFFFFF"/>
                </a:solidFill>
                <a:ea typeface="Lucida Sans Unicode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26" tIns="45313" rIns="90626" bIns="45313" numCol="1" anchor="t" anchorCtr="0" compatLnSpc="1">
            <a:prstTxWarp prst="textNoShape">
              <a:avLst/>
            </a:prstTxWarp>
          </a:bodyPr>
          <a:lstStyle>
            <a:lvl1pPr algn="r" defTabSz="44450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 sz="1200">
                <a:solidFill>
                  <a:srgbClr val="FFFFFF"/>
                </a:solidFill>
                <a:ea typeface="Lucida Sans Unicode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26" tIns="45313" rIns="90626" bIns="45313" numCol="1" anchor="b" anchorCtr="0" compatLnSpc="1">
            <a:prstTxWarp prst="textNoShape">
              <a:avLst/>
            </a:prstTxWarp>
          </a:bodyPr>
          <a:lstStyle>
            <a:lvl1pPr defTabSz="44450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 sz="1200">
                <a:solidFill>
                  <a:srgbClr val="FFFFFF"/>
                </a:solidFill>
                <a:ea typeface="Lucida Sans Unicode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428163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26" tIns="45313" rIns="90626" bIns="45313" numCol="1" anchor="b" anchorCtr="0" compatLnSpc="1">
            <a:prstTxWarp prst="textNoShape">
              <a:avLst/>
            </a:prstTxWarp>
          </a:bodyPr>
          <a:lstStyle>
            <a:lvl1pPr algn="r" defTabSz="44450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 sz="1200">
                <a:solidFill>
                  <a:srgbClr val="FFFFFF"/>
                </a:solidFill>
                <a:ea typeface="Lucida Sans Unicode" pitchFamily="34" charset="0"/>
              </a:defRPr>
            </a:lvl1pPr>
          </a:lstStyle>
          <a:p>
            <a:pPr>
              <a:defRPr/>
            </a:pPr>
            <a:fld id="{667392FB-4F7B-4A57-BE9F-D78B2EAA42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AutoShape 1"/>
          <p:cNvSpPr>
            <a:spLocks noChangeArrowheads="1"/>
          </p:cNvSpPr>
          <p:nvPr/>
        </p:nvSpPr>
        <p:spPr bwMode="auto">
          <a:xfrm>
            <a:off x="0" y="0"/>
            <a:ext cx="6669088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GB">
              <a:ea typeface="Lucida Sans Unicode" pitchFamily="34" charset="0"/>
            </a:endParaRPr>
          </a:p>
        </p:txBody>
      </p:sp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0" y="0"/>
            <a:ext cx="6669088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GB">
              <a:ea typeface="Lucida Sans Unicode" pitchFamily="34" charset="0"/>
            </a:endParaRPr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0" y="0"/>
            <a:ext cx="6669088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GB">
              <a:ea typeface="Lucida Sans Unicode" pitchFamily="34" charset="0"/>
            </a:endParaRP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0" y="0"/>
            <a:ext cx="6669088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GB">
              <a:ea typeface="Lucida Sans Unicode" pitchFamily="34" charset="0"/>
            </a:endParaRPr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0" y="0"/>
            <a:ext cx="6669088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GB">
              <a:ea typeface="Lucida Sans Unicode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881313" cy="48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983" tIns="46383" rIns="90983" bIns="46383" numCol="1" anchor="t" anchorCtr="0" compatLnSpc="1">
            <a:prstTxWarp prst="textNoShape">
              <a:avLst/>
            </a:prstTxWarp>
          </a:bodyPr>
          <a:lstStyle>
            <a:lvl1pPr defTabSz="444500">
              <a:lnSpc>
                <a:spcPct val="100000"/>
              </a:lnSpc>
              <a:buClrTx/>
              <a:buSzPct val="100000"/>
              <a:buFontTx/>
              <a:buNone/>
              <a:tabLst>
                <a:tab pos="717550" algn="l"/>
                <a:tab pos="1435100" algn="l"/>
                <a:tab pos="2152650" algn="l"/>
                <a:tab pos="2870200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ea typeface="Lucida Sans Unicode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dt"/>
          </p:nvPr>
        </p:nvSpPr>
        <p:spPr bwMode="auto">
          <a:xfrm>
            <a:off x="3778250" y="0"/>
            <a:ext cx="2882900" cy="48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983" tIns="46383" rIns="90983" bIns="46383" numCol="1" anchor="t" anchorCtr="0" compatLnSpc="1">
            <a:prstTxWarp prst="textNoShape">
              <a:avLst/>
            </a:prstTxWarp>
          </a:bodyPr>
          <a:lstStyle>
            <a:lvl1pPr algn="r" defTabSz="444500">
              <a:lnSpc>
                <a:spcPct val="100000"/>
              </a:lnSpc>
              <a:buClrTx/>
              <a:buSzPct val="100000"/>
              <a:buFontTx/>
              <a:buNone/>
              <a:tabLst>
                <a:tab pos="717550" algn="l"/>
                <a:tab pos="1435100" algn="l"/>
                <a:tab pos="2152650" algn="l"/>
                <a:tab pos="2870200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ea typeface="Lucida Sans Unicode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0185" name="Rectangle 8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52488" y="742950"/>
            <a:ext cx="4957762" cy="37179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53" name="Rectangle 9"/>
          <p:cNvSpPr>
            <a:spLocks noGrp="1" noChangeArrowheads="1"/>
          </p:cNvSpPr>
          <p:nvPr>
            <p:ph type="body"/>
          </p:nvPr>
        </p:nvSpPr>
        <p:spPr bwMode="auto">
          <a:xfrm>
            <a:off x="666750" y="4714875"/>
            <a:ext cx="5330825" cy="4460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983" tIns="46383" rIns="90983" bIns="46383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ftr"/>
          </p:nvPr>
        </p:nvSpPr>
        <p:spPr bwMode="auto">
          <a:xfrm>
            <a:off x="0" y="9428163"/>
            <a:ext cx="2881313" cy="48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983" tIns="46383" rIns="90983" bIns="46383" numCol="1" anchor="b" anchorCtr="0" compatLnSpc="1">
            <a:prstTxWarp prst="textNoShape">
              <a:avLst/>
            </a:prstTxWarp>
          </a:bodyPr>
          <a:lstStyle>
            <a:lvl1pPr defTabSz="444500">
              <a:lnSpc>
                <a:spcPct val="100000"/>
              </a:lnSpc>
              <a:buClrTx/>
              <a:buSzPct val="100000"/>
              <a:buFontTx/>
              <a:buNone/>
              <a:tabLst>
                <a:tab pos="717550" algn="l"/>
                <a:tab pos="1435100" algn="l"/>
                <a:tab pos="2152650" algn="l"/>
                <a:tab pos="2870200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ea typeface="Lucida Sans Unicode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sldNum"/>
          </p:nvPr>
        </p:nvSpPr>
        <p:spPr bwMode="auto">
          <a:xfrm>
            <a:off x="3778250" y="9428163"/>
            <a:ext cx="2882900" cy="48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983" tIns="46383" rIns="90983" bIns="46383" numCol="1" anchor="b" anchorCtr="0" compatLnSpc="1">
            <a:prstTxWarp prst="textNoShape">
              <a:avLst/>
            </a:prstTxWarp>
          </a:bodyPr>
          <a:lstStyle>
            <a:lvl1pPr algn="r" defTabSz="444500">
              <a:lnSpc>
                <a:spcPct val="100000"/>
              </a:lnSpc>
              <a:buClrTx/>
              <a:buSzPct val="100000"/>
              <a:buFontTx/>
              <a:buNone/>
              <a:tabLst>
                <a:tab pos="717550" algn="l"/>
                <a:tab pos="1435100" algn="l"/>
                <a:tab pos="2152650" algn="l"/>
                <a:tab pos="2870200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ea typeface="Lucida Sans Unicode" pitchFamily="34" charset="0"/>
              </a:defRPr>
            </a:lvl1pPr>
          </a:lstStyle>
          <a:p>
            <a:pPr>
              <a:defRPr/>
            </a:pPr>
            <a:fld id="{86413E25-637B-42B5-8BFE-612F207FBF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  ____ _________    __  _____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  ____ _________    __  _____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48488" y="347663"/>
            <a:ext cx="1730375" cy="61690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347663"/>
            <a:ext cx="5043488" cy="61690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  ____ _________    __  _____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1773238"/>
            <a:ext cx="3386138" cy="4743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91138" y="1773238"/>
            <a:ext cx="3387725" cy="4743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  ____ _________    __  _____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48488" y="347663"/>
            <a:ext cx="1730375" cy="61690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347663"/>
            <a:ext cx="5043488" cy="61690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33C87-2695-4796-A3CF-5A29034BD5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03916-2A3D-48CE-81A5-2017086D35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B2E837-19EF-40B0-9E48-FCAA707D44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5425" cy="4519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4963"/>
            <a:ext cx="4035425" cy="4519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57AC2-A4B7-4D2B-AC3C-183102E3D9B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0981C4-E31E-4662-B25F-41F5CEEF0E3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5CE60B-ABF5-48C1-B825-1A01A82BBA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E5141C-76B4-49EA-9A6A-13FFB58614D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  ____ _________    __  _____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744128-3920-496B-B9E3-BB07C82B99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5AA2B-4481-4060-A022-AD08B9DB22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C0E1F-9C0B-44DA-ABE2-BC44FEE1F3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4638" y="273050"/>
            <a:ext cx="2055812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15038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8558FE-2BCD-4D87-8B91-E6EB519BD94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F3349-26BB-4AF1-A5CD-5F71344DA72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4D641-409D-46BA-A470-6E19FD977D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BFB3B-31C4-4CC1-84A1-651B873BE6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33CAC-F3BC-4858-A569-BB5295BD87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6BC52-2BFA-4C6D-A59A-003880E2EC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B99C5-3A4B-48DE-8070-39647A538F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1773238"/>
            <a:ext cx="3386138" cy="4743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91138" y="1773238"/>
            <a:ext cx="3387725" cy="4743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  ____ _________    __  _____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15750-03EC-49A3-956F-900E845F525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69A01-5CD8-47D6-9895-BE643016F9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B988A-CD55-4DA9-99AE-E3B19E629C4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3920F-2B3B-42EB-944C-77C262DC9A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0FAC9-FD1D-4D5C-9F0E-A55635F4E5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  ____ _________    __  _____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  ____ _________    __  _____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  ____ _________    __  _____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  ____ _________    __  _____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  ____ _________    __  _____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347663"/>
            <a:ext cx="6926263" cy="1363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1773238"/>
            <a:ext cx="6926263" cy="4743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ftr"/>
          </p:nvPr>
        </p:nvSpPr>
        <p:spPr bwMode="auto">
          <a:xfrm>
            <a:off x="323850" y="6553200"/>
            <a:ext cx="2887663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GB"/>
              <a:t>   ____ _________    __  _____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/>
          </p:nvPr>
        </p:nvSpPr>
        <p:spPr bwMode="auto">
          <a:xfrm>
            <a:off x="323850" y="6553200"/>
            <a:ext cx="2887663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GB"/>
              <a:t>© Crown copyright   Met Office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sldNum="0" hdr="0" dt="0"/>
  <p:txStyles>
    <p:titleStyle>
      <a:lvl1pPr algn="l" defTabSz="449263" rtl="0" eaLnBrk="0" fontAlgn="base" hangingPunct="0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Arial" charset="0"/>
          <a:ea typeface="Lucida Sans Unicode" pitchFamily="34" charset="0"/>
          <a:cs typeface="Lucida Sans Unicode" pitchFamily="34" charset="0"/>
        </a:defRPr>
      </a:lvl2pPr>
      <a:lvl3pPr algn="l" defTabSz="449263" rtl="0" eaLnBrk="0" fontAlgn="base" hangingPunct="0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Arial" charset="0"/>
          <a:ea typeface="Lucida Sans Unicode" pitchFamily="34" charset="0"/>
          <a:cs typeface="Lucida Sans Unicode" pitchFamily="34" charset="0"/>
        </a:defRPr>
      </a:lvl3pPr>
      <a:lvl4pPr algn="l" defTabSz="449263" rtl="0" eaLnBrk="0" fontAlgn="base" hangingPunct="0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Arial" charset="0"/>
          <a:ea typeface="Lucida Sans Unicode" pitchFamily="34" charset="0"/>
          <a:cs typeface="Lucida Sans Unicode" pitchFamily="34" charset="0"/>
        </a:defRPr>
      </a:lvl4pPr>
      <a:lvl5pPr algn="l" defTabSz="449263" rtl="0" eaLnBrk="0" fontAlgn="base" hangingPunct="0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Arial" charset="0"/>
          <a:ea typeface="Lucida Sans Unicode" pitchFamily="34" charset="0"/>
          <a:cs typeface="Lucida Sans Unicode" pitchFamily="34" charset="0"/>
        </a:defRPr>
      </a:lvl5pPr>
      <a:lvl6pPr marL="2514600" indent="-228600" algn="l" defTabSz="449263" rtl="0" fontAlgn="base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Arial" charset="0"/>
          <a:ea typeface="Lucida Sans Unicode" pitchFamily="34" charset="0"/>
          <a:cs typeface="Lucida Sans Unicode" pitchFamily="34" charset="0"/>
        </a:defRPr>
      </a:lvl6pPr>
      <a:lvl7pPr marL="2971800" indent="-228600" algn="l" defTabSz="449263" rtl="0" fontAlgn="base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Arial" charset="0"/>
          <a:ea typeface="Lucida Sans Unicode" pitchFamily="34" charset="0"/>
          <a:cs typeface="Lucida Sans Unicode" pitchFamily="34" charset="0"/>
        </a:defRPr>
      </a:lvl7pPr>
      <a:lvl8pPr marL="3429000" indent="-228600" algn="l" defTabSz="449263" rtl="0" fontAlgn="base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Arial" charset="0"/>
          <a:ea typeface="Lucida Sans Unicode" pitchFamily="34" charset="0"/>
          <a:cs typeface="Lucida Sans Unicode" pitchFamily="34" charset="0"/>
        </a:defRPr>
      </a:lvl8pPr>
      <a:lvl9pPr marL="3886200" indent="-228600" algn="l" defTabSz="449263" rtl="0" fontAlgn="base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Arial" charset="0"/>
          <a:ea typeface="Lucida Sans Unicode" pitchFamily="34" charset="0"/>
          <a:cs typeface="Lucida Sans Unicode" pitchFamily="34" charset="0"/>
        </a:defRPr>
      </a:lvl9pPr>
    </p:titleStyle>
    <p:bodyStyle>
      <a:lvl1pPr marL="342900" indent="-342900" algn="l" defTabSz="449263" rtl="0" eaLnBrk="0" fontAlgn="base" hangingPunct="0">
        <a:lnSpc>
          <a:spcPct val="84000"/>
        </a:lnSpc>
        <a:spcBef>
          <a:spcPts val="1050"/>
        </a:spcBef>
        <a:spcAft>
          <a:spcPts val="10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84000"/>
        </a:lnSpc>
        <a:spcBef>
          <a:spcPts val="875"/>
        </a:spcBef>
        <a:spcAft>
          <a:spcPts val="8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84000"/>
        </a:lnSpc>
        <a:spcBef>
          <a:spcPts val="875"/>
        </a:spcBef>
        <a:spcAft>
          <a:spcPts val="8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84000"/>
        </a:lnSpc>
        <a:spcBef>
          <a:spcPts val="875"/>
        </a:spcBef>
        <a:spcAft>
          <a:spcPts val="8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84000"/>
        </a:lnSpc>
        <a:spcBef>
          <a:spcPts val="875"/>
        </a:spcBef>
        <a:spcAft>
          <a:spcPts val="8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lnSpc>
          <a:spcPct val="84000"/>
        </a:lnSpc>
        <a:spcBef>
          <a:spcPts val="875"/>
        </a:spcBef>
        <a:spcAft>
          <a:spcPts val="8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lnSpc>
          <a:spcPct val="84000"/>
        </a:lnSpc>
        <a:spcBef>
          <a:spcPts val="875"/>
        </a:spcBef>
        <a:spcAft>
          <a:spcPts val="8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lnSpc>
          <a:spcPct val="84000"/>
        </a:lnSpc>
        <a:spcBef>
          <a:spcPts val="875"/>
        </a:spcBef>
        <a:spcAft>
          <a:spcPts val="8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lnSpc>
          <a:spcPct val="84000"/>
        </a:lnSpc>
        <a:spcBef>
          <a:spcPts val="875"/>
        </a:spcBef>
        <a:spcAft>
          <a:spcPts val="8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347663"/>
            <a:ext cx="6926263" cy="1363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1773238"/>
            <a:ext cx="6926263" cy="4743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ftr"/>
          </p:nvPr>
        </p:nvSpPr>
        <p:spPr bwMode="auto">
          <a:xfrm>
            <a:off x="323850" y="6553200"/>
            <a:ext cx="2887663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 sz="100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/>
              <a:t>© Crown copyright   Met Office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4" r:id="rId2"/>
    <p:sldLayoutId id="2147483673" r:id="rId3"/>
    <p:sldLayoutId id="2147483672" r:id="rId4"/>
    <p:sldLayoutId id="2147483671" r:id="rId5"/>
    <p:sldLayoutId id="2147483670" r:id="rId6"/>
    <p:sldLayoutId id="2147483669" r:id="rId7"/>
    <p:sldLayoutId id="2147483668" r:id="rId8"/>
    <p:sldLayoutId id="2147483667" r:id="rId9"/>
    <p:sldLayoutId id="2147483666" r:id="rId10"/>
    <p:sldLayoutId id="2147483665" r:id="rId11"/>
  </p:sldLayoutIdLst>
  <p:hf sldNum="0" hdr="0" dt="0"/>
  <p:txStyles>
    <p:titleStyle>
      <a:lvl1pPr algn="l" defTabSz="449263" rtl="0" eaLnBrk="0" fontAlgn="base" hangingPunct="0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FFFFFF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FFFFFF"/>
          </a:solidFill>
          <a:latin typeface="Arial" charset="0"/>
          <a:ea typeface="Lucida Sans Unicode" pitchFamily="34" charset="0"/>
          <a:cs typeface="Lucida Sans Unicode" pitchFamily="34" charset="0"/>
        </a:defRPr>
      </a:lvl2pPr>
      <a:lvl3pPr algn="l" defTabSz="449263" rtl="0" eaLnBrk="0" fontAlgn="base" hangingPunct="0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FFFFFF"/>
          </a:solidFill>
          <a:latin typeface="Arial" charset="0"/>
          <a:ea typeface="Lucida Sans Unicode" pitchFamily="34" charset="0"/>
          <a:cs typeface="Lucida Sans Unicode" pitchFamily="34" charset="0"/>
        </a:defRPr>
      </a:lvl3pPr>
      <a:lvl4pPr algn="l" defTabSz="449263" rtl="0" eaLnBrk="0" fontAlgn="base" hangingPunct="0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FFFFFF"/>
          </a:solidFill>
          <a:latin typeface="Arial" charset="0"/>
          <a:ea typeface="Lucida Sans Unicode" pitchFamily="34" charset="0"/>
          <a:cs typeface="Lucida Sans Unicode" pitchFamily="34" charset="0"/>
        </a:defRPr>
      </a:lvl4pPr>
      <a:lvl5pPr algn="l" defTabSz="449263" rtl="0" eaLnBrk="0" fontAlgn="base" hangingPunct="0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FFFFFF"/>
          </a:solidFill>
          <a:latin typeface="Arial" charset="0"/>
          <a:ea typeface="Lucida Sans Unicode" pitchFamily="34" charset="0"/>
          <a:cs typeface="Lucida Sans Unicode" pitchFamily="34" charset="0"/>
        </a:defRPr>
      </a:lvl5pPr>
      <a:lvl6pPr marL="2514600" indent="-228600" algn="l" defTabSz="449263" rtl="0" fontAlgn="base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FFFFFF"/>
          </a:solidFill>
          <a:latin typeface="Arial" charset="0"/>
          <a:ea typeface="Lucida Sans Unicode" pitchFamily="34" charset="0"/>
          <a:cs typeface="Lucida Sans Unicode" pitchFamily="34" charset="0"/>
        </a:defRPr>
      </a:lvl6pPr>
      <a:lvl7pPr marL="2971800" indent="-228600" algn="l" defTabSz="449263" rtl="0" fontAlgn="base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FFFFFF"/>
          </a:solidFill>
          <a:latin typeface="Arial" charset="0"/>
          <a:ea typeface="Lucida Sans Unicode" pitchFamily="34" charset="0"/>
          <a:cs typeface="Lucida Sans Unicode" pitchFamily="34" charset="0"/>
        </a:defRPr>
      </a:lvl7pPr>
      <a:lvl8pPr marL="3429000" indent="-228600" algn="l" defTabSz="449263" rtl="0" fontAlgn="base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FFFFFF"/>
          </a:solidFill>
          <a:latin typeface="Arial" charset="0"/>
          <a:ea typeface="Lucida Sans Unicode" pitchFamily="34" charset="0"/>
          <a:cs typeface="Lucida Sans Unicode" pitchFamily="34" charset="0"/>
        </a:defRPr>
      </a:lvl8pPr>
      <a:lvl9pPr marL="3886200" indent="-228600" algn="l" defTabSz="449263" rtl="0" fontAlgn="base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FFFFFF"/>
          </a:solidFill>
          <a:latin typeface="Arial" charset="0"/>
          <a:ea typeface="Lucida Sans Unicode" pitchFamily="34" charset="0"/>
          <a:cs typeface="Lucida Sans Unicode" pitchFamily="34" charset="0"/>
        </a:defRPr>
      </a:lvl9pPr>
    </p:titleStyle>
    <p:bodyStyle>
      <a:lvl1pPr marL="342900" indent="-342900" algn="l" defTabSz="449263" rtl="0" eaLnBrk="0" fontAlgn="base" hangingPunct="0">
        <a:lnSpc>
          <a:spcPct val="84000"/>
        </a:lnSpc>
        <a:spcBef>
          <a:spcPts val="1050"/>
        </a:spcBef>
        <a:spcAft>
          <a:spcPts val="10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84000"/>
        </a:lnSpc>
        <a:spcBef>
          <a:spcPts val="875"/>
        </a:spcBef>
        <a:spcAft>
          <a:spcPts val="8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84000"/>
        </a:lnSpc>
        <a:spcBef>
          <a:spcPts val="875"/>
        </a:spcBef>
        <a:spcAft>
          <a:spcPts val="8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84000"/>
        </a:lnSpc>
        <a:spcBef>
          <a:spcPts val="875"/>
        </a:spcBef>
        <a:spcAft>
          <a:spcPts val="8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84000"/>
        </a:lnSpc>
        <a:spcBef>
          <a:spcPts val="875"/>
        </a:spcBef>
        <a:spcAft>
          <a:spcPts val="8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lnSpc>
          <a:spcPct val="84000"/>
        </a:lnSpc>
        <a:spcBef>
          <a:spcPts val="875"/>
        </a:spcBef>
        <a:spcAft>
          <a:spcPts val="8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lnSpc>
          <a:spcPct val="84000"/>
        </a:lnSpc>
        <a:spcBef>
          <a:spcPts val="875"/>
        </a:spcBef>
        <a:spcAft>
          <a:spcPts val="8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lnSpc>
          <a:spcPct val="84000"/>
        </a:lnSpc>
        <a:spcBef>
          <a:spcPts val="875"/>
        </a:spcBef>
        <a:spcAft>
          <a:spcPts val="8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lnSpc>
          <a:spcPct val="84000"/>
        </a:lnSpc>
        <a:spcBef>
          <a:spcPts val="875"/>
        </a:spcBef>
        <a:spcAft>
          <a:spcPts val="8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GB">
              <a:ea typeface="Lucida Sans Unicode" pitchFamily="34" charset="0"/>
            </a:endParaRP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GB">
              <a:ea typeface="Lucida Sans Unicode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7250" cy="469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9144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Lucida Sans Unicode" pitchFamily="34" charset="0"/>
              </a:defRPr>
            </a:lvl1pPr>
          </a:lstStyle>
          <a:p>
            <a:pPr>
              <a:defRPr/>
            </a:pPr>
            <a:fld id="{ADF3D2B3-4048-4AF3-9430-E88458B05D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25605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3050"/>
            <a:ext cx="8223250" cy="1138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5606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3250" cy="4519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5" r:id="rId2"/>
    <p:sldLayoutId id="2147483684" r:id="rId3"/>
    <p:sldLayoutId id="2147483683" r:id="rId4"/>
    <p:sldLayoutId id="2147483682" r:id="rId5"/>
    <p:sldLayoutId id="2147483681" r:id="rId6"/>
    <p:sldLayoutId id="2147483680" r:id="rId7"/>
    <p:sldLayoutId id="2147483679" r:id="rId8"/>
    <p:sldLayoutId id="2147483678" r:id="rId9"/>
    <p:sldLayoutId id="2147483677" r:id="rId10"/>
    <p:sldLayoutId id="2147483676" r:id="rId11"/>
  </p:sldLayoutIdLst>
  <p:txStyles>
    <p:titleStyle>
      <a:lvl1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Arial" charset="0"/>
        </a:defRPr>
      </a:lvl2pPr>
      <a:lvl3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Arial" charset="0"/>
        </a:defRPr>
      </a:lvl3pPr>
      <a:lvl4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Arial" charset="0"/>
        </a:defRPr>
      </a:lvl4pPr>
      <a:lvl5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Arial" charset="0"/>
        </a:defRPr>
      </a:lvl5pPr>
      <a:lvl6pPr marL="25146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Arial" charset="0"/>
        </a:defRPr>
      </a:lvl6pPr>
      <a:lvl7pPr marL="29718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Arial" charset="0"/>
        </a:defRPr>
      </a:lvl7pPr>
      <a:lvl8pPr marL="34290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Arial" charset="0"/>
        </a:defRPr>
      </a:lvl8pPr>
      <a:lvl9pPr marL="38862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49263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49263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49263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49263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Group 30"/>
          <p:cNvGrpSpPr>
            <a:grpSpLocks/>
          </p:cNvGrpSpPr>
          <p:nvPr userDrawn="1"/>
        </p:nvGrpSpPr>
        <p:grpSpPr bwMode="auto">
          <a:xfrm>
            <a:off x="7092950" y="9525"/>
            <a:ext cx="2025650" cy="1474788"/>
            <a:chOff x="0" y="0"/>
            <a:chExt cx="1835" cy="1246"/>
          </a:xfrm>
        </p:grpSpPr>
        <p:grpSp>
          <p:nvGrpSpPr>
            <p:cNvPr id="37896" name="Group 31"/>
            <p:cNvGrpSpPr>
              <a:grpSpLocks/>
            </p:cNvGrpSpPr>
            <p:nvPr/>
          </p:nvGrpSpPr>
          <p:grpSpPr bwMode="auto">
            <a:xfrm>
              <a:off x="0" y="0"/>
              <a:ext cx="1835" cy="657"/>
              <a:chOff x="0" y="0"/>
              <a:chExt cx="1835" cy="657"/>
            </a:xfrm>
          </p:grpSpPr>
          <p:pic>
            <p:nvPicPr>
              <p:cNvPr id="37900" name="Picture 32"/>
              <p:cNvPicPr>
                <a:picLocks noChangeArrowheads="1"/>
              </p:cNvPicPr>
              <p:nvPr/>
            </p:nvPicPr>
            <p:blipFill>
              <a:blip r:embed="rId13"/>
              <a:srcRect/>
              <a:stretch>
                <a:fillRect/>
              </a:stretch>
            </p:blipFill>
            <p:spPr bwMode="auto">
              <a:xfrm>
                <a:off x="821" y="171"/>
                <a:ext cx="1014" cy="3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7901" name="Picture 33"/>
              <p:cNvPicPr>
                <a:picLocks noChangeArrowheads="1"/>
              </p:cNvPicPr>
              <p:nvPr/>
            </p:nvPicPr>
            <p:blipFill>
              <a:blip r:embed="rId14"/>
              <a:srcRect/>
              <a:stretch>
                <a:fillRect/>
              </a:stretch>
            </p:blipFill>
            <p:spPr bwMode="auto">
              <a:xfrm>
                <a:off x="0" y="0"/>
                <a:ext cx="719" cy="65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25609" name="Rectangle 34"/>
            <p:cNvSpPr>
              <a:spLocks/>
            </p:cNvSpPr>
            <p:nvPr/>
          </p:nvSpPr>
          <p:spPr bwMode="auto">
            <a:xfrm>
              <a:off x="40" y="685"/>
              <a:ext cx="1776" cy="5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defTabSz="456348">
                <a:spcBef>
                  <a:spcPts val="775"/>
                </a:spcBef>
                <a:defRPr/>
              </a:pPr>
              <a:r>
                <a:rPr lang="en-US" sz="1300">
                  <a:solidFill>
                    <a:srgbClr val="000000"/>
                  </a:solidFill>
                  <a:cs typeface="Arial" charset="0"/>
                  <a:sym typeface="Arial" charset="0"/>
                </a:rPr>
                <a:t>Joint Weather and Climate</a:t>
              </a:r>
              <a:br>
                <a:rPr lang="en-US" sz="1300">
                  <a:solidFill>
                    <a:srgbClr val="000000"/>
                  </a:solidFill>
                  <a:cs typeface="Arial" charset="0"/>
                  <a:sym typeface="Arial" charset="0"/>
                </a:rPr>
              </a:br>
              <a:r>
                <a:rPr lang="en-US" sz="1300">
                  <a:solidFill>
                    <a:srgbClr val="000000"/>
                  </a:solidFill>
                  <a:cs typeface="Arial" charset="0"/>
                  <a:sym typeface="Arial" charset="0"/>
                </a:rPr>
                <a:t>Research Programme</a:t>
              </a:r>
              <a:br>
                <a:rPr lang="en-US" sz="1300">
                  <a:solidFill>
                    <a:srgbClr val="000000"/>
                  </a:solidFill>
                  <a:cs typeface="Arial" charset="0"/>
                  <a:sym typeface="Arial" charset="0"/>
                </a:rPr>
              </a:br>
              <a:r>
                <a:rPr lang="en-US" sz="1300">
                  <a:solidFill>
                    <a:srgbClr val="000000"/>
                  </a:solidFill>
                  <a:cs typeface="Arial" charset="0"/>
                  <a:sym typeface="Arial" charset="0"/>
                </a:rPr>
                <a:t> </a:t>
              </a:r>
              <a:r>
                <a:rPr lang="en-US" sz="800">
                  <a:solidFill>
                    <a:srgbClr val="000000"/>
                  </a:solidFill>
                  <a:cs typeface="Arial" charset="0"/>
                  <a:sym typeface="Arial" charset="0"/>
                </a:rPr>
                <a:t>A partnership in climate research </a:t>
              </a:r>
            </a:p>
          </p:txBody>
        </p:sp>
        <p:sp>
          <p:nvSpPr>
            <p:cNvPr id="25610" name="Line 35"/>
            <p:cNvSpPr>
              <a:spLocks noChangeShapeType="1"/>
            </p:cNvSpPr>
            <p:nvPr/>
          </p:nvSpPr>
          <p:spPr bwMode="auto">
            <a:xfrm>
              <a:off x="22" y="653"/>
              <a:ext cx="1799" cy="1"/>
            </a:xfrm>
            <a:prstGeom prst="line">
              <a:avLst/>
            </a:prstGeom>
            <a:noFill/>
            <a:ln w="19050">
              <a:solidFill>
                <a:srgbClr val="132647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 defTabSz="914400">
                <a:lnSpc>
                  <a:spcPct val="80000"/>
                </a:lnSpc>
                <a:spcBef>
                  <a:spcPct val="35000"/>
                </a:spcBef>
                <a:spcAft>
                  <a:spcPct val="35000"/>
                </a:spcAft>
                <a:buFontTx/>
                <a:buChar char="•"/>
                <a:defRPr/>
              </a:pPr>
              <a:endParaRPr lang="en-US" sz="200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5611" name="Line 36"/>
            <p:cNvSpPr>
              <a:spLocks noChangeShapeType="1"/>
            </p:cNvSpPr>
            <p:nvPr/>
          </p:nvSpPr>
          <p:spPr bwMode="auto">
            <a:xfrm>
              <a:off x="755" y="47"/>
              <a:ext cx="1" cy="557"/>
            </a:xfrm>
            <a:prstGeom prst="line">
              <a:avLst/>
            </a:prstGeom>
            <a:noFill/>
            <a:ln w="19050">
              <a:solidFill>
                <a:srgbClr val="132647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 defTabSz="914400">
                <a:lnSpc>
                  <a:spcPct val="80000"/>
                </a:lnSpc>
                <a:spcBef>
                  <a:spcPct val="35000"/>
                </a:spcBef>
                <a:spcAft>
                  <a:spcPct val="35000"/>
                </a:spcAft>
                <a:buFontTx/>
                <a:buChar char="•"/>
                <a:defRPr/>
              </a:pPr>
              <a:endParaRPr lang="en-US" sz="2000">
                <a:solidFill>
                  <a:srgbClr val="000000"/>
                </a:solidFill>
                <a:cs typeface="+mn-cs"/>
              </a:endParaRPr>
            </a:p>
          </p:txBody>
        </p:sp>
      </p:grp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69" tIns="45635" rIns="91269" bIns="4563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69" tIns="45635" rIns="91269" bIns="456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269" tIns="45635" rIns="91269" bIns="45635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269" tIns="45635" rIns="91269" bIns="45635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269" tIns="45635" rIns="91269" bIns="45635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0E8811B-8C8E-47B0-AFE2-280F9C293CE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6" r:id="rId2"/>
    <p:sldLayoutId id="2147483695" r:id="rId3"/>
    <p:sldLayoutId id="2147483694" r:id="rId4"/>
    <p:sldLayoutId id="2147483693" r:id="rId5"/>
    <p:sldLayoutId id="2147483692" r:id="rId6"/>
    <p:sldLayoutId id="2147483691" r:id="rId7"/>
    <p:sldLayoutId id="2147483690" r:id="rId8"/>
    <p:sldLayoutId id="2147483689" r:id="rId9"/>
    <p:sldLayoutId id="2147483688" r:id="rId10"/>
    <p:sldLayoutId id="214748368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ＭＳ Ｐゴシック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34" charset="-128"/>
          <a:cs typeface="ＭＳ Ｐゴシック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34" charset="-128"/>
          <a:cs typeface="ＭＳ Ｐゴシック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34" charset="-128"/>
          <a:cs typeface="ＭＳ Ｐゴシック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34" charset="-128"/>
          <a:cs typeface="ＭＳ Ｐゴシック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34" charset="-128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34" charset="-128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34" charset="-128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34" charset="-128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ＭＳ Ｐゴシック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ＭＳ Ｐゴシック"/>
        </a:defRPr>
      </a:lvl2pPr>
      <a:lvl3pPr marL="1139825" indent="-227013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ＭＳ Ｐゴシック"/>
        </a:defRPr>
      </a:lvl3pPr>
      <a:lvl4pPr marL="1597025" indent="-22701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  <a:cs typeface="ＭＳ Ｐゴシック"/>
        </a:defRPr>
      </a:lvl4pPr>
      <a:lvl5pPr marL="2052638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ＭＳ Ｐゴシック"/>
        </a:defRPr>
      </a:lvl5pPr>
      <a:lvl6pPr marL="2509838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67038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4238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1438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>
                <a:solidFill>
                  <a:schemeClr val="tx1"/>
                </a:solidFill>
              </a:rPr>
              <a:t>DICE workshop summary</a:t>
            </a:r>
          </a:p>
        </p:txBody>
      </p:sp>
      <p:sp>
        <p:nvSpPr>
          <p:cNvPr id="52226" name="Rectangle 17"/>
          <p:cNvSpPr>
            <a:spLocks noChangeArrowheads="1"/>
          </p:cNvSpPr>
          <p:nvPr/>
        </p:nvSpPr>
        <p:spPr bwMode="auto">
          <a:xfrm>
            <a:off x="304800" y="1447800"/>
            <a:ext cx="8458200" cy="4859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GB" sz="1600" b="1">
                <a:solidFill>
                  <a:schemeClr val="tx1"/>
                </a:solidFill>
              </a:rPr>
              <a:t>Future plans for work on the existing DICE case</a:t>
            </a:r>
          </a:p>
          <a:p>
            <a:pPr lvl="1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GB" sz="1600">
                <a:solidFill>
                  <a:schemeClr val="tx1"/>
                </a:solidFill>
              </a:rPr>
              <a:t>Adrian to investigate revisions to the forcing  particularly for the winds and probably involving running a mesoscale simulations for the period to derive the geostrophic wind and compare with forcing derived from budget analysis </a:t>
            </a:r>
          </a:p>
          <a:p>
            <a:pPr lvl="2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GB" sz="1600">
                <a:solidFill>
                  <a:schemeClr val="tx1"/>
                </a:solidFill>
              </a:rPr>
              <a:t>hopefully produce revised LS forcing by end 2013 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Char char="•"/>
            </a:pPr>
            <a:endParaRPr lang="en-GB" sz="1600">
              <a:solidFill>
                <a:schemeClr val="tx1"/>
              </a:solidFill>
            </a:endParaRPr>
          </a:p>
          <a:p>
            <a:pPr lvl="1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GB" sz="1600">
                <a:solidFill>
                  <a:schemeClr val="tx1"/>
                </a:solidFill>
              </a:rPr>
              <a:t>Agree a set of surface characteristics (eg treatment of LAI, bare soil, etc) to try and better constrain evaporation in LSMs </a:t>
            </a:r>
          </a:p>
          <a:p>
            <a:pPr lvl="2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GB" sz="1600">
                <a:solidFill>
                  <a:schemeClr val="tx1"/>
                </a:solidFill>
              </a:rPr>
              <a:t>Group discussion needed on how best to do this (during GLASS panel meeting this week?) </a:t>
            </a:r>
          </a:p>
          <a:p>
            <a:pPr lvl="2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GB" sz="1600">
                <a:solidFill>
                  <a:schemeClr val="tx1"/>
                </a:solidFill>
              </a:rPr>
              <a:t>reach consensus and complete new stage 1a runs by </a:t>
            </a:r>
            <a:r>
              <a:rPr lang="en-GB" sz="1600" b="1">
                <a:solidFill>
                  <a:schemeClr val="tx1"/>
                </a:solidFill>
              </a:rPr>
              <a:t>end 2013</a:t>
            </a:r>
            <a:r>
              <a:rPr lang="en-GB" sz="1600">
                <a:solidFill>
                  <a:schemeClr val="tx1"/>
                </a:solidFill>
              </a:rPr>
              <a:t>? 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Char char="•"/>
            </a:pPr>
            <a:endParaRPr lang="en-GB" sz="1600">
              <a:solidFill>
                <a:schemeClr val="tx1"/>
              </a:solidFill>
            </a:endParaRPr>
          </a:p>
          <a:p>
            <a:pPr lvl="1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GB" sz="1600">
                <a:solidFill>
                  <a:schemeClr val="tx1"/>
                </a:solidFill>
              </a:rPr>
              <a:t>Adrian to make observations for DICE period available on website to allow participants to continue their own analysis </a:t>
            </a:r>
          </a:p>
          <a:p>
            <a:pPr lvl="2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GB" sz="1600">
                <a:solidFill>
                  <a:schemeClr val="tx1"/>
                </a:solidFill>
              </a:rPr>
              <a:t>Investigate somewhere accessible to put all the submitted model data</a:t>
            </a:r>
          </a:p>
          <a:p>
            <a:pPr lvl="2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Char char="•"/>
            </a:pPr>
            <a:endParaRPr lang="en-GB" sz="1600">
              <a:solidFill>
                <a:schemeClr val="tx1"/>
              </a:solidFill>
            </a:endParaRPr>
          </a:p>
          <a:p>
            <a:pPr lvl="1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GB" sz="1600">
                <a:solidFill>
                  <a:schemeClr val="tx1"/>
                </a:solidFill>
              </a:rPr>
              <a:t>Martin/Adrian (input from all): work on methods to analyse model simulations (regime diagrams, appropriate parameter spaces, etc) </a:t>
            </a:r>
          </a:p>
          <a:p>
            <a:pPr lvl="2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GB" sz="1600">
                <a:solidFill>
                  <a:schemeClr val="tx1"/>
                </a:solidFill>
              </a:rPr>
              <a:t>Need a list of people who supplied data from model runs</a:t>
            </a:r>
          </a:p>
          <a:p>
            <a:pPr lvl="2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GB" sz="1600">
                <a:solidFill>
                  <a:schemeClr val="tx1"/>
                </a:solidFill>
              </a:rPr>
              <a:t>Adrian to circulate list of suggestions for further analysis and everyone to add to this.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>
                <a:solidFill>
                  <a:schemeClr val="tx1"/>
                </a:solidFill>
              </a:rPr>
              <a:t>Future DICE timeline</a:t>
            </a:r>
          </a:p>
        </p:txBody>
      </p:sp>
      <p:sp>
        <p:nvSpPr>
          <p:cNvPr id="53250" name="Rectangle 17"/>
          <p:cNvSpPr>
            <a:spLocks noChangeArrowheads="1"/>
          </p:cNvSpPr>
          <p:nvPr/>
        </p:nvSpPr>
        <p:spPr bwMode="auto">
          <a:xfrm>
            <a:off x="228600" y="1524000"/>
            <a:ext cx="8763000" cy="440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GB" sz="1600" b="1">
              <a:solidFill>
                <a:schemeClr val="tx1"/>
              </a:solidFill>
            </a:endParaRP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GB" sz="1600">
                <a:solidFill>
                  <a:schemeClr val="tx1"/>
                </a:solidFill>
              </a:rPr>
              <a:t>Early 2014: produce revised DICE set-up and forcings for participants to rerun 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GB" sz="1600">
                <a:solidFill>
                  <a:schemeClr val="tx1"/>
                </a:solidFill>
              </a:rPr>
              <a:t>Spring 2014: submission deadline for revised intercomparison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GB" sz="1600">
                <a:solidFill>
                  <a:schemeClr val="tx1"/>
                </a:solidFill>
              </a:rPr>
              <a:t>Summer 2014: workshop session (location TBC – probably pan-GEWEX conference) to discuss revised results and coordination of data analysis</a:t>
            </a:r>
          </a:p>
          <a:p>
            <a:pPr lvl="1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GB" sz="1600">
                <a:solidFill>
                  <a:schemeClr val="tx1"/>
                </a:solidFill>
              </a:rPr>
              <a:t>Adrian and Martin to discuss logistics with Bert, Kevin and others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Char char="•"/>
            </a:pPr>
            <a:r>
              <a:rPr lang="en-GB" sz="1600">
                <a:solidFill>
                  <a:schemeClr val="tx1"/>
                </a:solidFill>
              </a:rPr>
              <a:t>Summer 2014: submit BAMS overview article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Char char="•"/>
            </a:pPr>
            <a:r>
              <a:rPr lang="en-GB" sz="1600">
                <a:solidFill>
                  <a:schemeClr val="tx1"/>
                </a:solidFill>
              </a:rPr>
              <a:t>End 2014: submit DICE intercomparison papers (DICE special issue?, see next slide)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Char char="•"/>
            </a:pPr>
            <a:endParaRPr lang="en-GB" sz="1600">
              <a:solidFill>
                <a:schemeClr val="tx1"/>
              </a:solidFill>
            </a:endParaRP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GB" sz="1600">
                <a:solidFill>
                  <a:schemeClr val="tx1"/>
                </a:solidFill>
              </a:rPr>
              <a:t>Dissemination of DICE results</a:t>
            </a:r>
          </a:p>
          <a:p>
            <a:pPr lvl="1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GB" sz="1600">
                <a:solidFill>
                  <a:schemeClr val="tx1"/>
                </a:solidFill>
              </a:rPr>
              <a:t>pan-GEWEX conference 14-17 July 2014</a:t>
            </a:r>
          </a:p>
          <a:p>
            <a:pPr lvl="1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GB" sz="1600">
                <a:solidFill>
                  <a:schemeClr val="tx1"/>
                </a:solidFill>
              </a:rPr>
              <a:t>EGU 2014 – volunteer to present overview talk?</a:t>
            </a:r>
          </a:p>
          <a:p>
            <a:pPr lvl="1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GB" sz="1600">
                <a:solidFill>
                  <a:schemeClr val="tx1"/>
                </a:solidFill>
              </a:rPr>
              <a:t>AMS BLT 9-13 June 2014 (potential alternative to pan-GEWEX for group discussion, Adrian/Martin to discuss with Wayne/John)</a:t>
            </a:r>
          </a:p>
          <a:p>
            <a:pPr lvl="1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GB" sz="1600">
                <a:solidFill>
                  <a:schemeClr val="tx1"/>
                </a:solidFill>
              </a:rPr>
              <a:t>WWOSC Montreal, 16-21 August 2014 – volunteer to present overview talk? (Martin and Adrian discuss with Ayrton as “local rep”!)</a:t>
            </a:r>
          </a:p>
          <a:p>
            <a:pPr lvl="1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GB" sz="1600">
                <a:solidFill>
                  <a:schemeClr val="tx1"/>
                </a:solidFill>
              </a:rPr>
              <a:t>AGU 2014 (San Fransisco; special sessions requested in September)</a:t>
            </a:r>
          </a:p>
          <a:p>
            <a:pPr lvl="1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GB" sz="1600">
                <a:solidFill>
                  <a:schemeClr val="tx1"/>
                </a:solidFill>
              </a:rPr>
              <a:t>AMS 2015 (Phoenix; earlier deadline than AGU)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Char char="•"/>
            </a:pPr>
            <a:endParaRPr lang="en-GB" sz="16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2800" smtClean="0">
                <a:solidFill>
                  <a:schemeClr val="tx1"/>
                </a:solidFill>
              </a:rPr>
              <a:t>Special issue for publications on DICE?</a:t>
            </a:r>
            <a:br>
              <a:rPr lang="en-GB" sz="2800" smtClean="0">
                <a:solidFill>
                  <a:schemeClr val="tx1"/>
                </a:solidFill>
              </a:rPr>
            </a:br>
            <a:endParaRPr lang="en-GB" sz="2800" smtClean="0">
              <a:solidFill>
                <a:schemeClr val="tx1"/>
              </a:solidFill>
            </a:endParaRPr>
          </a:p>
        </p:txBody>
      </p:sp>
      <p:sp>
        <p:nvSpPr>
          <p:cNvPr id="54274" name="Rectangle 17"/>
          <p:cNvSpPr>
            <a:spLocks noChangeArrowheads="1"/>
          </p:cNvSpPr>
          <p:nvPr/>
        </p:nvSpPr>
        <p:spPr bwMode="auto">
          <a:xfrm>
            <a:off x="0" y="1905000"/>
            <a:ext cx="8763000" cy="190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GB" sz="1600">
                <a:solidFill>
                  <a:schemeClr val="tx1"/>
                </a:solidFill>
              </a:rPr>
              <a:t>Which journal?	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GB" sz="1600">
                <a:solidFill>
                  <a:schemeClr val="tx1"/>
                </a:solidFill>
              </a:rPr>
              <a:t>	BLM? GABLS 1, 2 and 3 all had special issues in here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GB" sz="1600">
                <a:solidFill>
                  <a:schemeClr val="tx1"/>
                </a:solidFill>
              </a:rPr>
              <a:t>	Land (GLASS) activities mainly in J. HydroMet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GB" sz="1600">
                <a:solidFill>
                  <a:schemeClr val="tx1"/>
                </a:solidFill>
              </a:rPr>
              <a:t>	QJ would potentially reach a wider audience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GB" sz="1600">
                <a:solidFill>
                  <a:schemeClr val="tx1"/>
                </a:solidFill>
              </a:rPr>
              <a:t>Aim for submission around end of 2014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GB" sz="1600">
              <a:solidFill>
                <a:schemeClr val="tx1"/>
              </a:solidFill>
            </a:endParaRP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GB" sz="1600">
              <a:solidFill>
                <a:schemeClr val="tx1"/>
              </a:solidFill>
            </a:endParaRP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GB" sz="16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2800" smtClean="0"/>
              <a:t>Potential future intercomparison experiments on land-atmosphere coupling</a:t>
            </a:r>
          </a:p>
        </p:txBody>
      </p:sp>
      <p:sp>
        <p:nvSpPr>
          <p:cNvPr id="56322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610600" cy="4992688"/>
          </a:xfrm>
        </p:spPr>
        <p:txBody>
          <a:bodyPr/>
          <a:lstStyle/>
          <a:p>
            <a:pPr eaLnBrk="1" hangingPunct="1"/>
            <a:r>
              <a:rPr lang="en-GB" sz="1800" smtClean="0"/>
              <a:t>Finding a way to move beyond clear skies to include cloud and precipitation in the coupling between land and atmosphere  </a:t>
            </a:r>
          </a:p>
          <a:p>
            <a:pPr eaLnBrk="1" hangingPunct="1"/>
            <a:r>
              <a:rPr lang="en-GB" sz="1800" smtClean="0">
                <a:solidFill>
                  <a:srgbClr val="008000"/>
                </a:solidFill>
              </a:rPr>
              <a:t>Pros</a:t>
            </a:r>
            <a:r>
              <a:rPr lang="en-GB" sz="1800" smtClean="0"/>
              <a:t> and </a:t>
            </a:r>
            <a:r>
              <a:rPr lang="en-GB" sz="1800" smtClean="0">
                <a:solidFill>
                  <a:srgbClr val="FF3300"/>
                </a:solidFill>
              </a:rPr>
              <a:t>cons</a:t>
            </a:r>
            <a:r>
              <a:rPr lang="en-GB" sz="1800" smtClean="0"/>
              <a:t> of different potential sites (in no particular order):</a:t>
            </a:r>
          </a:p>
          <a:p>
            <a:pPr eaLnBrk="1" hangingPunct="1">
              <a:spcBef>
                <a:spcPct val="0"/>
              </a:spcBef>
              <a:spcAft>
                <a:spcPts val="1100"/>
              </a:spcAft>
            </a:pPr>
            <a:r>
              <a:rPr lang="en-GB" sz="1800" smtClean="0"/>
              <a:t> 	Cabauw</a:t>
            </a:r>
          </a:p>
          <a:p>
            <a:pPr eaLnBrk="1" hangingPunct="1">
              <a:spcBef>
                <a:spcPct val="0"/>
              </a:spcBef>
              <a:spcAft>
                <a:spcPts val="1100"/>
              </a:spcAft>
            </a:pPr>
            <a:r>
              <a:rPr lang="en-GB" sz="1800" smtClean="0"/>
              <a:t>	 		</a:t>
            </a:r>
            <a:r>
              <a:rPr lang="en-GB" sz="1400" smtClean="0">
                <a:solidFill>
                  <a:srgbClr val="008000"/>
                </a:solidFill>
              </a:rPr>
              <a:t>KNMI parameterisation testbed, Forcing for SCMs already exists, could run for a year</a:t>
            </a:r>
          </a:p>
          <a:p>
            <a:pPr eaLnBrk="1" hangingPunct="1">
              <a:spcBef>
                <a:spcPct val="0"/>
              </a:spcBef>
              <a:spcAft>
                <a:spcPts val="1100"/>
              </a:spcAft>
            </a:pPr>
            <a:r>
              <a:rPr lang="en-GB" sz="1800" smtClean="0"/>
              <a:t>			</a:t>
            </a:r>
            <a:r>
              <a:rPr lang="en-GB" sz="1400" smtClean="0">
                <a:solidFill>
                  <a:srgbClr val="FF3300"/>
                </a:solidFill>
              </a:rPr>
              <a:t>Not a “hotspot”</a:t>
            </a:r>
          </a:p>
          <a:p>
            <a:pPr eaLnBrk="1" hangingPunct="1">
              <a:spcBef>
                <a:spcPct val="0"/>
              </a:spcBef>
              <a:spcAft>
                <a:spcPts val="1100"/>
              </a:spcAft>
            </a:pPr>
            <a:r>
              <a:rPr lang="en-GB" sz="1800" smtClean="0"/>
              <a:t>	AMMA</a:t>
            </a:r>
          </a:p>
          <a:p>
            <a:pPr eaLnBrk="1" hangingPunct="1">
              <a:spcBef>
                <a:spcPct val="0"/>
              </a:spcBef>
              <a:spcAft>
                <a:spcPts val="1100"/>
              </a:spcAft>
            </a:pPr>
            <a:r>
              <a:rPr lang="en-GB" sz="1800" smtClean="0"/>
              <a:t>			</a:t>
            </a:r>
            <a:r>
              <a:rPr lang="en-GB" sz="1400" smtClean="0">
                <a:solidFill>
                  <a:srgbClr val="008000"/>
                </a:solidFill>
              </a:rPr>
              <a:t>Is a hotspot; column studies already exist; Aaron has contact with this group (also Chris Taylor)</a:t>
            </a:r>
          </a:p>
          <a:p>
            <a:pPr eaLnBrk="1" hangingPunct="1">
              <a:spcBef>
                <a:spcPct val="0"/>
              </a:spcBef>
              <a:spcAft>
                <a:spcPts val="1100"/>
              </a:spcAft>
            </a:pPr>
            <a:r>
              <a:rPr lang="en-GB" sz="1400" smtClean="0"/>
              <a:t>			</a:t>
            </a:r>
            <a:r>
              <a:rPr lang="en-GB" sz="1400" smtClean="0">
                <a:solidFill>
                  <a:srgbClr val="FF3300"/>
                </a:solidFill>
              </a:rPr>
              <a:t>Convective cases are hard to set-up (provide forcing for systems advecting over the site)</a:t>
            </a:r>
          </a:p>
          <a:p>
            <a:pPr eaLnBrk="1" hangingPunct="1">
              <a:spcBef>
                <a:spcPct val="0"/>
              </a:spcBef>
              <a:spcAft>
                <a:spcPts val="1100"/>
              </a:spcAft>
            </a:pPr>
            <a:r>
              <a:rPr lang="en-GB" sz="1800" smtClean="0"/>
              <a:t>	LBA over Amazon</a:t>
            </a:r>
          </a:p>
          <a:p>
            <a:pPr eaLnBrk="1" hangingPunct="1">
              <a:spcBef>
                <a:spcPct val="0"/>
              </a:spcBef>
              <a:spcAft>
                <a:spcPts val="1100"/>
              </a:spcAft>
            </a:pPr>
            <a:r>
              <a:rPr lang="en-GB" smtClean="0"/>
              <a:t>			</a:t>
            </a:r>
            <a:r>
              <a:rPr lang="en-GB" sz="1400" smtClean="0">
                <a:solidFill>
                  <a:srgbClr val="008000"/>
                </a:solidFill>
              </a:rPr>
              <a:t>Soundings exist + eddy covariance</a:t>
            </a:r>
          </a:p>
          <a:p>
            <a:pPr eaLnBrk="1" hangingPunct="1">
              <a:spcBef>
                <a:spcPct val="0"/>
              </a:spcBef>
              <a:spcAft>
                <a:spcPts val="1100"/>
              </a:spcAft>
            </a:pPr>
            <a:r>
              <a:rPr lang="en-GB" sz="1400" smtClean="0"/>
              <a:t>			</a:t>
            </a:r>
            <a:r>
              <a:rPr lang="en-GB" sz="1400" smtClean="0">
                <a:solidFill>
                  <a:srgbClr val="FF3300"/>
                </a:solidFill>
              </a:rPr>
              <a:t>Tricky cloud microphysics and large-scale forcing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2800" smtClean="0"/>
              <a:t>Potential future intercomparison experiments on land-atmosphere coupling (continued)</a:t>
            </a:r>
            <a:endParaRPr lang="en-US" sz="2800" smtClean="0"/>
          </a:p>
        </p:txBody>
      </p:sp>
      <p:sp>
        <p:nvSpPr>
          <p:cNvPr id="57346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7916863" cy="4840288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1100"/>
              </a:spcAft>
            </a:pPr>
            <a:r>
              <a:rPr lang="en-GB" sz="1800" smtClean="0"/>
              <a:t>	SGP ARM site</a:t>
            </a:r>
          </a:p>
          <a:p>
            <a:pPr eaLnBrk="1" hangingPunct="1">
              <a:spcBef>
                <a:spcPct val="0"/>
              </a:spcBef>
              <a:spcAft>
                <a:spcPts val="1100"/>
              </a:spcAft>
            </a:pPr>
            <a:r>
              <a:rPr lang="en-GB" sz="1800" smtClean="0"/>
              <a:t>			</a:t>
            </a:r>
            <a:r>
              <a:rPr lang="en-GB" sz="1400" smtClean="0">
                <a:solidFill>
                  <a:srgbClr val="008000"/>
                </a:solidFill>
              </a:rPr>
              <a:t>Decade of cloud and soil moisture info; Soundings every 3 hours; Continues from DICE and lessons learnt; links to GASS project “CAUSES”</a:t>
            </a:r>
          </a:p>
          <a:p>
            <a:pPr eaLnBrk="1" hangingPunct="1">
              <a:spcBef>
                <a:spcPct val="0"/>
              </a:spcBef>
              <a:spcAft>
                <a:spcPts val="1100"/>
              </a:spcAft>
            </a:pPr>
            <a:r>
              <a:rPr lang="en-GB" sz="1400" smtClean="0">
                <a:solidFill>
                  <a:srgbClr val="008000"/>
                </a:solidFill>
              </a:rPr>
              <a:t>			Proposal submitted to look at ~12 days – could be useful to follow on from DICE</a:t>
            </a:r>
          </a:p>
          <a:p>
            <a:pPr eaLnBrk="1" hangingPunct="1">
              <a:spcBef>
                <a:spcPct val="0"/>
              </a:spcBef>
              <a:spcAft>
                <a:spcPts val="1100"/>
              </a:spcAft>
            </a:pPr>
            <a:r>
              <a:rPr lang="en-GB" sz="1400" smtClean="0"/>
              <a:t>			</a:t>
            </a:r>
            <a:r>
              <a:rPr lang="en-GB" sz="1400" smtClean="0">
                <a:solidFill>
                  <a:srgbClr val="FF3300"/>
                </a:solidFill>
              </a:rPr>
              <a:t>Propagating MCSs are hard to force in a SCM</a:t>
            </a:r>
          </a:p>
          <a:p>
            <a:pPr eaLnBrk="1" hangingPunct="1"/>
            <a:r>
              <a:rPr lang="en-GB" sz="2000" smtClean="0"/>
              <a:t>After further discussion we concluded the SGP ARM site would be our preference.</a:t>
            </a:r>
          </a:p>
          <a:p>
            <a:pPr lvl="1" eaLnBrk="1" hangingPunct="1">
              <a:buFontTx/>
              <a:buChar char="•"/>
            </a:pPr>
            <a:r>
              <a:rPr lang="en-GB" sz="1800" smtClean="0"/>
              <a:t>Ask Joe &amp; Craig &amp; Pierre if they could look into this</a:t>
            </a:r>
          </a:p>
          <a:p>
            <a:pPr lvl="1" eaLnBrk="1" hangingPunct="1">
              <a:buFontTx/>
              <a:buChar char="•"/>
            </a:pPr>
            <a:r>
              <a:rPr lang="en-GB" sz="1800" smtClean="0"/>
              <a:t>Question: do we just want to introduce cloud or both cloud and precip? – Could do two different days</a:t>
            </a:r>
          </a:p>
          <a:p>
            <a:pPr eaLnBrk="1" hangingPunct="1"/>
            <a:r>
              <a:rPr lang="en-GB" sz="2000" smtClean="0"/>
              <a:t>Should still look into the AMMA data though – Aaron</a:t>
            </a:r>
          </a:p>
          <a:p>
            <a:pPr eaLnBrk="1" hangingPunct="1"/>
            <a:r>
              <a:rPr lang="en-GB" sz="2000" smtClean="0"/>
              <a:t>Could also look at Cabauw – Bart &amp; Mike</a:t>
            </a:r>
          </a:p>
          <a:p>
            <a:pPr eaLnBrk="1" hangingPunct="1"/>
            <a:endParaRPr lang="en-GB" sz="2000" smtClean="0">
              <a:solidFill>
                <a:srgbClr val="FF3300"/>
              </a:solidFill>
            </a:endParaRPr>
          </a:p>
        </p:txBody>
      </p:sp>
      <p:sp>
        <p:nvSpPr>
          <p:cNvPr id="57347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© Crown copyright   Met Office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Other issues</a:t>
            </a:r>
          </a:p>
        </p:txBody>
      </p:sp>
      <p:sp>
        <p:nvSpPr>
          <p:cNvPr id="58370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8069263" cy="2667000"/>
          </a:xfrm>
        </p:spPr>
        <p:txBody>
          <a:bodyPr/>
          <a:lstStyle/>
          <a:p>
            <a:pPr eaLnBrk="1" hangingPunct="1"/>
            <a:r>
              <a:rPr lang="en-GB" smtClean="0"/>
              <a:t>GASS should define a standard SCM experiment output format (like ALMA) and methodology for running at a location (deriving forcing, etc)</a:t>
            </a:r>
          </a:p>
          <a:p>
            <a:pPr eaLnBrk="1" hangingPunct="1"/>
            <a:r>
              <a:rPr lang="en-GB" smtClean="0"/>
              <a:t>GASS and GLASS need to join together to have good documentation for how to set-up a coupled experiment as well.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Lucida Sans Unicode"/>
        <a:cs typeface="Lucida Sans Unicode"/>
      </a:majorFont>
      <a:minorFont>
        <a:latin typeface="Arial"/>
        <a:ea typeface="Lucida Sans Unicode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Lucida Sans Unicode" pitchFamily="34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Lucida Sans Unicode" pitchFamily="34" charset="0"/>
            <a:cs typeface="Lucida Sans Unicod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Lucida Sans Unicode"/>
        <a:cs typeface="Lucida Sans Unicode"/>
      </a:majorFont>
      <a:minorFont>
        <a:latin typeface="Arial"/>
        <a:ea typeface="Lucida Sans Unicode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Lucida Sans Unicode" pitchFamily="34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Lucida Sans Unicode" pitchFamily="34" charset="0"/>
            <a:cs typeface="Lucida Sans Unicod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Lucida Sans Unicode" pitchFamily="34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Lucida Sans Unicode" pitchFamily="34" charset="0"/>
            <a:cs typeface="Lucida Sans Unicod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CUG2012_mjr">
  <a:themeElements>
    <a:clrScheme name="CUG2012_mj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G2012_mjr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Lucida Sans Unicode" pitchFamily="34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Lucida Sans Unicode" pitchFamily="34" charset="0"/>
            <a:cs typeface="Lucida Sans Unicode" pitchFamily="34" charset="0"/>
          </a:defRPr>
        </a:defPPr>
      </a:lstStyle>
    </a:lnDef>
  </a:objectDefaults>
  <a:extraClrSchemeLst>
    <a:extraClrScheme>
      <a:clrScheme name="CUG2012_mj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G2012_mj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G2012_mj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G2012_mj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G2012_mj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G2012_mj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G2012_mj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G2012_mj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G2012_mj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G2012_mj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G2012_mj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G2012_mj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1700</TotalTime>
  <Words>610</Words>
  <Application>Microsoft Office PowerPoint</Application>
  <PresentationFormat>On-screen Show (4:3)</PresentationFormat>
  <Paragraphs>64</Paragraphs>
  <Slides>6</Slides>
  <Notes>0</Notes>
  <HiddenSlides>3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15</vt:i4>
      </vt:variant>
      <vt:variant>
        <vt:lpstr>Slide Titles</vt:lpstr>
      </vt:variant>
      <vt:variant>
        <vt:i4>6</vt:i4>
      </vt:variant>
    </vt:vector>
  </HeadingPairs>
  <TitlesOfParts>
    <vt:vector size="25" baseType="lpstr">
      <vt:lpstr>Arial</vt:lpstr>
      <vt:lpstr>Lucida Sans Unicode</vt:lpstr>
      <vt:lpstr>Times New Roman</vt:lpstr>
      <vt:lpstr>ＭＳ Ｐゴシック</vt:lpstr>
      <vt:lpstr>Default Design</vt:lpstr>
      <vt:lpstr>Default Design</vt:lpstr>
      <vt:lpstr>Default Design</vt:lpstr>
      <vt:lpstr>CUG2012_mjr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DICE workshop summary</vt:lpstr>
      <vt:lpstr>Future DICE timeline</vt:lpstr>
      <vt:lpstr>Special issue for publications on DICE? </vt:lpstr>
      <vt:lpstr>Potential future intercomparison experiments on land-atmosphere coupling</vt:lpstr>
      <vt:lpstr>Potential future intercomparison experiments on land-atmosphere coupling (continued)</vt:lpstr>
      <vt:lpstr>Other issues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WP2 Centennial runs</dc:title>
  <dc:creator>Admin</dc:creator>
  <cp:lastModifiedBy>adrian.lock</cp:lastModifiedBy>
  <cp:revision>94</cp:revision>
  <cp:lastPrinted>1601-01-01T00:00:00Z</cp:lastPrinted>
  <dcterms:created xsi:type="dcterms:W3CDTF">1601-01-01T00:00:00Z</dcterms:created>
  <dcterms:modified xsi:type="dcterms:W3CDTF">2013-12-05T12:13:37Z</dcterms:modified>
</cp:coreProperties>
</file>